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  <p:sldId id="265" r:id="rId11"/>
    <p:sldId id="267" r:id="rId12"/>
    <p:sldId id="268" r:id="rId13"/>
    <p:sldId id="317" r:id="rId14"/>
    <p:sldId id="312" r:id="rId15"/>
    <p:sldId id="313" r:id="rId16"/>
    <p:sldId id="314" r:id="rId17"/>
    <p:sldId id="315" r:id="rId18"/>
    <p:sldId id="316" r:id="rId19"/>
    <p:sldId id="305" r:id="rId20"/>
    <p:sldId id="306" r:id="rId21"/>
    <p:sldId id="307" r:id="rId22"/>
    <p:sldId id="308" r:id="rId23"/>
    <p:sldId id="309" r:id="rId24"/>
    <p:sldId id="318" r:id="rId25"/>
    <p:sldId id="319" r:id="rId26"/>
    <p:sldId id="320" r:id="rId27"/>
    <p:sldId id="321" r:id="rId28"/>
    <p:sldId id="322" r:id="rId29"/>
    <p:sldId id="326" r:id="rId30"/>
    <p:sldId id="323" r:id="rId31"/>
    <p:sldId id="324" r:id="rId32"/>
    <p:sldId id="325" r:id="rId33"/>
    <p:sldId id="327" r:id="rId34"/>
    <p:sldId id="328" r:id="rId35"/>
    <p:sldId id="329" r:id="rId36"/>
    <p:sldId id="330" r:id="rId37"/>
    <p:sldId id="331" r:id="rId38"/>
    <p:sldId id="288" r:id="rId39"/>
    <p:sldId id="289" r:id="rId40"/>
    <p:sldId id="33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8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0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5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8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2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2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394E-C9B1-4285-9723-F56BE977E9C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CBD9-7A39-46BC-8F93-2511EF14E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PSSA VOCABULARY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2012-2013</a:t>
            </a:r>
          </a:p>
          <a:p>
            <a:r>
              <a:rPr lang="en-US" dirty="0" smtClean="0"/>
              <a:t>WOLCS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Main Idea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author's message about the topic. it is often expressed directly in </a:t>
            </a:r>
            <a:r>
              <a:rPr lang="en-US" dirty="0" smtClean="0"/>
              <a:t>the </a:t>
            </a:r>
            <a:r>
              <a:rPr lang="en-US" dirty="0"/>
              <a:t>first or last sentence of a paragraph, or it can be implied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Fact/Opinion</a:t>
            </a:r>
          </a:p>
          <a:p>
            <a:pPr marL="0" indent="0" algn="ctr">
              <a:buNone/>
            </a:pPr>
            <a:r>
              <a:rPr lang="en-US" dirty="0"/>
              <a:t>a piece of information that can be proven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There are 50 states in the United States of America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/>
              <a:t>a personal point of view or belief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Making Inferences</a:t>
            </a:r>
          </a:p>
          <a:p>
            <a:pPr marL="0" indent="0" algn="ctr">
              <a:buNone/>
            </a:pPr>
            <a:r>
              <a:rPr lang="en-US" dirty="0"/>
              <a:t>a judgment based on reasoning rather than on direct statement. A conclusion based on facts; understandings gained by "reading between the lines"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99"/>
                </a:solidFill>
                <a:latin typeface="Comic Sans MS" pitchFamily="66" charset="0"/>
              </a:rPr>
              <a:t>When you draw a conclusion you        use 2 things: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 know in your head.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91000" y="35052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ahoma" pitchFamily="34" charset="0"/>
              </a:rPr>
              <a:t>and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you’ve read in the story. 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7239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Comic Sans MS" pitchFamily="66" charset="0"/>
              </a:rPr>
              <a:t>A conclusion is the decision you come to when you put these two together.  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7818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Drawing Conclusions:</a:t>
            </a:r>
          </a:p>
        </p:txBody>
      </p:sp>
    </p:spTree>
    <p:extLst>
      <p:ext uri="{BB962C8B-B14F-4D97-AF65-F5344CB8AC3E}">
        <p14:creationId xmlns:p14="http://schemas.microsoft.com/office/powerpoint/2010/main" val="128863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Text Organization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The author’s method of organizing text.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Figurative Language</a:t>
            </a:r>
          </a:p>
          <a:p>
            <a:pPr marL="0" indent="0" algn="ctr">
              <a:buNone/>
            </a:pPr>
            <a:r>
              <a:rPr lang="en-US" dirty="0"/>
              <a:t>description of one thing in terms usually used for something else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similes, metaphors, alliteration, hyperbole, onomatopoeia, pun, idiom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Simile</a:t>
            </a:r>
          </a:p>
          <a:p>
            <a:pPr marL="0" indent="0" algn="ctr">
              <a:buNone/>
            </a:pPr>
            <a:r>
              <a:rPr lang="en-US" dirty="0"/>
              <a:t>a figure of speech in which like or as are used to compare two unlike things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His face was as red as a cherry.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9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Alliteration</a:t>
            </a:r>
          </a:p>
          <a:p>
            <a:pPr marL="0" indent="0" algn="ctr">
              <a:buNone/>
            </a:pPr>
            <a:r>
              <a:rPr lang="en-US" dirty="0"/>
              <a:t>a repetition of initial, or beginning, sounds in two or more consecutive or neighboring words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Peter Piper picked a peck of pickled peppers.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26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Point of View</a:t>
            </a:r>
          </a:p>
          <a:p>
            <a:pPr marL="0" indent="0" algn="ctr">
              <a:buNone/>
            </a:pPr>
            <a:r>
              <a:rPr lang="en-US" dirty="0"/>
              <a:t>the perspective from which a story is told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76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Characterization</a:t>
            </a:r>
          </a:p>
          <a:p>
            <a:pPr marL="0" indent="0" algn="ctr">
              <a:buNone/>
            </a:pPr>
            <a:r>
              <a:rPr lang="en-US" dirty="0"/>
              <a:t>the method used by the author to give readers information about a character; a description or representation of a person's qualities or peculiarities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9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Context Clues</a:t>
            </a:r>
          </a:p>
          <a:p>
            <a:pPr marL="0" indent="0" algn="ctr">
              <a:buNone/>
            </a:pPr>
            <a:r>
              <a:rPr lang="en-US" dirty="0"/>
              <a:t>information </a:t>
            </a:r>
            <a:r>
              <a:rPr lang="en-US" dirty="0" smtClean="0"/>
              <a:t>from </a:t>
            </a:r>
            <a:r>
              <a:rPr lang="en-US" dirty="0"/>
              <a:t>the reading that identifies a word or group of words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Character Traits</a:t>
            </a:r>
          </a:p>
          <a:p>
            <a:pPr marL="0" indent="0" algn="ctr">
              <a:buNone/>
            </a:pPr>
            <a:r>
              <a:rPr lang="en-US" dirty="0"/>
              <a:t>Character traits are all the aspects of a person’s behavior and attitudes that make up that person’s </a:t>
            </a:r>
            <a:r>
              <a:rPr lang="en-US" dirty="0" smtClean="0"/>
              <a:t>personality. </a:t>
            </a:r>
            <a:r>
              <a:rPr lang="en-US" dirty="0"/>
              <a:t>Everyone has character traits, both good and bad. Even characters in books have character traits. Character traits are often shown with descriptive adjectives, like patient, unfaithful, or jealous. 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66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Plot</a:t>
            </a:r>
          </a:p>
          <a:p>
            <a:pPr marL="0" indent="0" algn="ctr">
              <a:buNone/>
            </a:pPr>
            <a:r>
              <a:rPr lang="en-US" dirty="0"/>
              <a:t>refers to the series of events that give a story its meaning and effect.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98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Setting</a:t>
            </a:r>
          </a:p>
          <a:p>
            <a:pPr marL="0" indent="0" algn="ctr">
              <a:buNone/>
            </a:pPr>
            <a:r>
              <a:rPr lang="en-US" dirty="0"/>
              <a:t>the time and place in which a story occurs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95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Theme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main idea of a literary work; the </a:t>
            </a:r>
            <a:r>
              <a:rPr lang="en-US" dirty="0" smtClean="0"/>
              <a:t>message </a:t>
            </a:r>
            <a:r>
              <a:rPr lang="en-US" dirty="0"/>
              <a:t>the author wants to communicate, sometimes expressed as a generalization about life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26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Synonyms and Antonyms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/>
              <a:t>one of two or more words in a language that highly similar meanings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sorrow, grief, </a:t>
            </a:r>
            <a:r>
              <a:rPr lang="en-US" dirty="0" smtClean="0"/>
              <a:t>sadness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words </a:t>
            </a:r>
            <a:r>
              <a:rPr lang="en-US" dirty="0"/>
              <a:t>with opposite meanings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hot and cold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40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Multiple Meaning Words</a:t>
            </a:r>
          </a:p>
          <a:p>
            <a:pPr marL="0" indent="0" algn="ctr">
              <a:buNone/>
            </a:pPr>
            <a:r>
              <a:rPr lang="en-US" dirty="0"/>
              <a:t>Multiple Meaning Words are words that have several meanings depending upon how they are </a:t>
            </a:r>
            <a:r>
              <a:rPr lang="en-US" dirty="0" smtClean="0"/>
              <a:t>used </a:t>
            </a:r>
            <a:r>
              <a:rPr lang="en-US" dirty="0"/>
              <a:t>in a </a:t>
            </a:r>
            <a:r>
              <a:rPr lang="en-US" dirty="0" smtClean="0"/>
              <a:t>sentence.</a:t>
            </a:r>
          </a:p>
          <a:p>
            <a:pPr marL="0" indent="0">
              <a:buNone/>
            </a:pPr>
            <a:r>
              <a:rPr lang="en-US" dirty="0" smtClean="0"/>
              <a:t>1. I </a:t>
            </a:r>
            <a:r>
              <a:rPr lang="en-US" dirty="0"/>
              <a:t>watched </a:t>
            </a:r>
            <a:r>
              <a:rPr lang="en-US" b="1" u="sng" dirty="0"/>
              <a:t>the bat</a:t>
            </a:r>
            <a:r>
              <a:rPr lang="en-US" dirty="0"/>
              <a:t> flitting through the trees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>2. Raymond gripped </a:t>
            </a:r>
            <a:r>
              <a:rPr lang="en-US" b="1" u="sng" dirty="0"/>
              <a:t>the bat</a:t>
            </a:r>
            <a:r>
              <a:rPr lang="en-US" dirty="0"/>
              <a:t> tightly as he waited for the pitch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>3. I hope I can</a:t>
            </a:r>
            <a:r>
              <a:rPr lang="en-US" b="1" u="sng" dirty="0"/>
              <a:t> bat </a:t>
            </a:r>
            <a:r>
              <a:rPr lang="en-US" dirty="0"/>
              <a:t>a home run!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88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Author’s Purpose</a:t>
            </a:r>
          </a:p>
          <a:p>
            <a:pPr marL="0" indent="0" algn="ctr">
              <a:buNone/>
            </a:pPr>
            <a:r>
              <a:rPr lang="en-US" dirty="0" smtClean="0"/>
              <a:t> An author’s purpose is the reason an author</a:t>
            </a:r>
          </a:p>
          <a:p>
            <a:pPr marL="0" indent="0" algn="ctr">
              <a:buNone/>
            </a:pPr>
            <a:r>
              <a:rPr lang="en-US" dirty="0" smtClean="0"/>
              <a:t>decides to write about a specific topic. Then,</a:t>
            </a:r>
          </a:p>
          <a:p>
            <a:pPr marL="0" indent="0" algn="ctr">
              <a:buNone/>
            </a:pPr>
            <a:r>
              <a:rPr lang="en-US" dirty="0" smtClean="0"/>
              <a:t>once a topic is selected, the author must</a:t>
            </a:r>
          </a:p>
          <a:p>
            <a:pPr marL="0" indent="0" algn="ctr">
              <a:buNone/>
            </a:pPr>
            <a:r>
              <a:rPr lang="en-US" dirty="0" smtClean="0"/>
              <a:t>decide whether his purpose for writing is to</a:t>
            </a:r>
          </a:p>
          <a:p>
            <a:pPr marL="0" indent="0" algn="ctr">
              <a:buNone/>
            </a:pPr>
            <a:r>
              <a:rPr lang="en-US" dirty="0" smtClean="0"/>
              <a:t>inform, persuade, entertain, or explain his</a:t>
            </a:r>
          </a:p>
          <a:p>
            <a:pPr marL="0" indent="0" algn="ctr">
              <a:buNone/>
            </a:pPr>
            <a:r>
              <a:rPr lang="en-US" dirty="0" smtClean="0"/>
              <a:t>ideas to the reader.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64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Text Format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author's message about the topic. it is often expressed directly in </a:t>
            </a:r>
            <a:r>
              <a:rPr lang="en-US" dirty="0" smtClean="0"/>
              <a:t>the </a:t>
            </a:r>
            <a:r>
              <a:rPr lang="en-US" dirty="0"/>
              <a:t>first or last sentence of a paragraph, or it can be implied</a:t>
            </a:r>
          </a:p>
        </p:txBody>
      </p:sp>
    </p:spTree>
    <p:extLst>
      <p:ext uri="{BB962C8B-B14F-4D97-AF65-F5344CB8AC3E}">
        <p14:creationId xmlns:p14="http://schemas.microsoft.com/office/powerpoint/2010/main" val="4164305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Main Idea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author's message about the topic. it is often expressed directly in </a:t>
            </a:r>
            <a:r>
              <a:rPr lang="en-US" dirty="0" smtClean="0"/>
              <a:t>the </a:t>
            </a:r>
            <a:r>
              <a:rPr lang="en-US" dirty="0"/>
              <a:t>first or last sentence of a paragraph, or it can be implied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30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Summarizing</a:t>
            </a:r>
          </a:p>
          <a:p>
            <a:pPr marL="0" indent="0" algn="ctr">
              <a:buNone/>
            </a:pPr>
            <a:r>
              <a:rPr lang="en-US" dirty="0"/>
              <a:t>Summarizing is how we take larger selections of text and reduce them to their bare essentials: the gist, the key ideas, the main points that are worth noting and remembering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-pull </a:t>
            </a:r>
            <a:r>
              <a:rPr lang="en-US" dirty="0"/>
              <a:t>out main </a:t>
            </a:r>
            <a:r>
              <a:rPr lang="en-US" dirty="0" smtClean="0"/>
              <a:t>ideas</a:t>
            </a:r>
          </a:p>
          <a:p>
            <a:pPr marL="0" indent="0" algn="ctr">
              <a:buNone/>
            </a:pPr>
            <a:r>
              <a:rPr lang="en-US" dirty="0" smtClean="0"/>
              <a:t>-focus </a:t>
            </a:r>
            <a:r>
              <a:rPr lang="en-US" dirty="0"/>
              <a:t>on key </a:t>
            </a:r>
            <a:r>
              <a:rPr lang="en-US" dirty="0" smtClean="0"/>
              <a:t>details</a:t>
            </a:r>
          </a:p>
          <a:p>
            <a:pPr marL="0" indent="0" algn="ctr">
              <a:buNone/>
            </a:pPr>
            <a:r>
              <a:rPr lang="en-US" dirty="0" smtClean="0"/>
              <a:t>-use </a:t>
            </a:r>
            <a:r>
              <a:rPr lang="en-US" dirty="0"/>
              <a:t>key words and </a:t>
            </a:r>
            <a:r>
              <a:rPr lang="en-US" dirty="0" smtClean="0"/>
              <a:t>phrases</a:t>
            </a:r>
          </a:p>
          <a:p>
            <a:pPr marL="0" indent="0" algn="ctr">
              <a:buNone/>
            </a:pPr>
            <a:r>
              <a:rPr lang="en-US" dirty="0" smtClean="0"/>
              <a:t>-break </a:t>
            </a:r>
            <a:r>
              <a:rPr lang="en-US" dirty="0"/>
              <a:t>down the larger </a:t>
            </a:r>
            <a:r>
              <a:rPr lang="en-US" dirty="0" smtClean="0"/>
              <a:t>ideas</a:t>
            </a:r>
          </a:p>
          <a:p>
            <a:pPr marL="0" indent="0" algn="ctr">
              <a:buNone/>
            </a:pPr>
            <a:r>
              <a:rPr lang="en-US" dirty="0" smtClean="0"/>
              <a:t>-write </a:t>
            </a:r>
            <a:r>
              <a:rPr lang="en-US" dirty="0"/>
              <a:t>only enough to convey the </a:t>
            </a:r>
            <a:r>
              <a:rPr lang="en-US" dirty="0" smtClean="0"/>
              <a:t>gist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4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Prefixes and Suffixes</a:t>
            </a:r>
          </a:p>
          <a:p>
            <a:pPr marL="0" indent="0" algn="ctr">
              <a:buNone/>
            </a:pPr>
            <a:r>
              <a:rPr lang="en-US" dirty="0"/>
              <a:t>an affix put before a word to alter its meaning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dis (disbelief), un (unprepared), pre (preoccupied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/>
              <a:t>groups of letters placed after a word to modify its meaning or change it into a different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speechless (less), beautiful (</a:t>
            </a:r>
            <a:r>
              <a:rPr lang="en-US" dirty="0" err="1"/>
              <a:t>ful</a:t>
            </a:r>
            <a:r>
              <a:rPr lang="en-US" dirty="0"/>
              <a:t>), Kindness (</a:t>
            </a:r>
            <a:r>
              <a:rPr lang="en-US" dirty="0" smtClean="0"/>
              <a:t>ness)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Fact/Opinion</a:t>
            </a:r>
          </a:p>
          <a:p>
            <a:pPr marL="0" indent="0" algn="ctr">
              <a:buNone/>
            </a:pPr>
            <a:r>
              <a:rPr lang="en-US" dirty="0"/>
              <a:t>a piece of information that can be proven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There are 50 states in the United States of America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/>
              <a:t>a personal point of view or belief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23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Making Inferences</a:t>
            </a:r>
          </a:p>
          <a:p>
            <a:pPr marL="0" indent="0" algn="ctr">
              <a:buNone/>
            </a:pPr>
            <a:r>
              <a:rPr lang="en-US" dirty="0"/>
              <a:t>a judgment based on reasoning rather than on direct statement. A conclusion based on facts; understandings gained by "reading between the lines"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95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99"/>
                </a:solidFill>
                <a:latin typeface="Comic Sans MS" pitchFamily="66" charset="0"/>
              </a:rPr>
              <a:t>When you draw a conclusion you        use 2 things: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 know in your head.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91000" y="35052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ahoma" pitchFamily="34" charset="0"/>
              </a:rPr>
              <a:t>and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ahoma" pitchFamily="34" charset="0"/>
              </a:rPr>
              <a:t>What you’ve read in the story. 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7239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99"/>
                </a:solidFill>
                <a:latin typeface="Comic Sans MS" pitchFamily="66" charset="0"/>
              </a:rPr>
              <a:t>A conclusion is the decision you come to when you put these two together.  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7818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Drawing Conclusions:</a:t>
            </a:r>
          </a:p>
        </p:txBody>
      </p:sp>
    </p:spTree>
    <p:extLst>
      <p:ext uri="{BB962C8B-B14F-4D97-AF65-F5344CB8AC3E}">
        <p14:creationId xmlns:p14="http://schemas.microsoft.com/office/powerpoint/2010/main" val="137917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Simile</a:t>
            </a:r>
          </a:p>
          <a:p>
            <a:pPr marL="0" indent="0" algn="ctr">
              <a:buNone/>
            </a:pPr>
            <a:r>
              <a:rPr lang="en-US" dirty="0"/>
              <a:t>a figure of speech in which like or as are used to compare two unlike things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His face was as red as a cherry.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95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Alliteration</a:t>
            </a:r>
          </a:p>
          <a:p>
            <a:pPr marL="0" indent="0" algn="ctr">
              <a:buNone/>
            </a:pPr>
            <a:r>
              <a:rPr lang="en-US" dirty="0"/>
              <a:t>a repetition of initial, or beginning, sounds in two or more consecutive or neighboring words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Peter Piper picked a peck of pickled peppers.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69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Point of View</a:t>
            </a:r>
          </a:p>
          <a:p>
            <a:pPr marL="0" indent="0" algn="ctr">
              <a:buNone/>
            </a:pPr>
            <a:r>
              <a:rPr lang="en-US" dirty="0"/>
              <a:t>the perspective from which a story is told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95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Characterization</a:t>
            </a:r>
          </a:p>
          <a:p>
            <a:pPr marL="0" indent="0" algn="ctr">
              <a:buNone/>
            </a:pPr>
            <a:r>
              <a:rPr lang="en-US" dirty="0"/>
              <a:t>the method used by the author to give readers information about a character; a description or representation of a person's qualities or peculiarities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1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Metaphor</a:t>
            </a:r>
          </a:p>
          <a:p>
            <a:pPr marL="0" indent="0" algn="ctr">
              <a:buNone/>
            </a:pPr>
            <a:r>
              <a:rPr lang="en-US" dirty="0"/>
              <a:t>a figure of speech that compares 2 unlike things without the use of like or as</a:t>
            </a:r>
            <a:br>
              <a:rPr lang="en-US" dirty="0"/>
            </a:br>
            <a:r>
              <a:rPr lang="en-US" dirty="0"/>
              <a:t>Ex. The road was a ribbon of moonlight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61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Text Organization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66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Context Clues</a:t>
            </a:r>
          </a:p>
          <a:p>
            <a:pPr marL="0" indent="0" algn="ctr">
              <a:buNone/>
            </a:pPr>
            <a:r>
              <a:rPr lang="en-US" dirty="0"/>
              <a:t>information </a:t>
            </a:r>
            <a:r>
              <a:rPr lang="en-US" dirty="0" err="1"/>
              <a:t>frome</a:t>
            </a:r>
            <a:r>
              <a:rPr lang="en-US" dirty="0"/>
              <a:t> the reading that identifies a word or group of words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9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Synonyms and Antonyms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/>
              <a:t>one of two or more words in a language that highly similar meanings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sorrow, grief, </a:t>
            </a:r>
            <a:r>
              <a:rPr lang="en-US" dirty="0" smtClean="0"/>
              <a:t>sadness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words </a:t>
            </a:r>
            <a:r>
              <a:rPr lang="en-US" dirty="0"/>
              <a:t>with opposite meanings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hot and cold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Prefixes and Suffixes</a:t>
            </a:r>
          </a:p>
          <a:p>
            <a:pPr marL="0" indent="0" algn="ctr">
              <a:buNone/>
            </a:pPr>
            <a:r>
              <a:rPr lang="en-US" dirty="0"/>
              <a:t>an affix put before a word to alter its meaning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dis (disbelief), un (unprepared), pre (preoccupied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/>
              <a:t>groups of letters placed after a word to modify its meaning or change it into a different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Ex. speechless (less), beautiful (</a:t>
            </a:r>
            <a:r>
              <a:rPr lang="en-US" dirty="0" err="1"/>
              <a:t>ful</a:t>
            </a:r>
            <a:r>
              <a:rPr lang="en-US" dirty="0"/>
              <a:t>), Kindness (</a:t>
            </a:r>
            <a:r>
              <a:rPr lang="en-US" dirty="0" smtClean="0"/>
              <a:t>ness)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Multiple Meaning Words</a:t>
            </a:r>
          </a:p>
          <a:p>
            <a:pPr marL="0" indent="0" algn="ctr">
              <a:buNone/>
            </a:pPr>
            <a:r>
              <a:rPr lang="en-US" dirty="0"/>
              <a:t>Multiple Meaning Words are words that have several meanings depending upon how they are </a:t>
            </a:r>
            <a:r>
              <a:rPr lang="en-US" dirty="0" smtClean="0"/>
              <a:t>used </a:t>
            </a:r>
            <a:r>
              <a:rPr lang="en-US" dirty="0"/>
              <a:t>in a </a:t>
            </a:r>
            <a:r>
              <a:rPr lang="en-US" dirty="0" smtClean="0"/>
              <a:t>sentence.</a:t>
            </a:r>
          </a:p>
          <a:p>
            <a:pPr marL="0" indent="0">
              <a:buNone/>
            </a:pPr>
            <a:r>
              <a:rPr lang="en-US" dirty="0" smtClean="0"/>
              <a:t>1. I </a:t>
            </a:r>
            <a:r>
              <a:rPr lang="en-US" dirty="0"/>
              <a:t>watched </a:t>
            </a:r>
            <a:r>
              <a:rPr lang="en-US" b="1" u="sng" dirty="0"/>
              <a:t>the bat</a:t>
            </a:r>
            <a:r>
              <a:rPr lang="en-US" dirty="0"/>
              <a:t> flitting through the trees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>2. Raymond gripped </a:t>
            </a:r>
            <a:r>
              <a:rPr lang="en-US" b="1" u="sng" dirty="0"/>
              <a:t>the bat</a:t>
            </a:r>
            <a:r>
              <a:rPr lang="en-US" dirty="0"/>
              <a:t> tightly as he waited for the pitch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>3. I hope I can</a:t>
            </a:r>
            <a:r>
              <a:rPr lang="en-US" b="1" u="sng" dirty="0"/>
              <a:t> bat </a:t>
            </a:r>
            <a:r>
              <a:rPr lang="en-US" dirty="0"/>
              <a:t>a home run!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Author’s Purpose</a:t>
            </a:r>
          </a:p>
          <a:p>
            <a:pPr marL="0" indent="0" algn="ctr">
              <a:buNone/>
            </a:pPr>
            <a:r>
              <a:rPr lang="en-US" dirty="0" smtClean="0"/>
              <a:t> An author’s purpose is the reason an author</a:t>
            </a:r>
          </a:p>
          <a:p>
            <a:pPr marL="0" indent="0" algn="ctr">
              <a:buNone/>
            </a:pPr>
            <a:r>
              <a:rPr lang="en-US" dirty="0" smtClean="0"/>
              <a:t>decides to write about a specific topic. Then,</a:t>
            </a:r>
          </a:p>
          <a:p>
            <a:pPr marL="0" indent="0" algn="ctr">
              <a:buNone/>
            </a:pPr>
            <a:r>
              <a:rPr lang="en-US" dirty="0" smtClean="0"/>
              <a:t>once a topic is selected, the author must</a:t>
            </a:r>
          </a:p>
          <a:p>
            <a:pPr marL="0" indent="0" algn="ctr">
              <a:buNone/>
            </a:pPr>
            <a:r>
              <a:rPr lang="en-US" dirty="0" smtClean="0"/>
              <a:t>decide whether his purpose for writing is to</a:t>
            </a:r>
          </a:p>
          <a:p>
            <a:pPr marL="0" indent="0" algn="ctr">
              <a:buNone/>
            </a:pPr>
            <a:r>
              <a:rPr lang="en-US" dirty="0" smtClean="0"/>
              <a:t>inform, persuade, entertain, or explain his</a:t>
            </a:r>
          </a:p>
          <a:p>
            <a:pPr marL="0" indent="0" algn="ctr">
              <a:buNone/>
            </a:pPr>
            <a:r>
              <a:rPr lang="en-US" dirty="0" smtClean="0"/>
              <a:t>ideas to the reader.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Text Format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author's message about the topic. it is often expressed directly in </a:t>
            </a:r>
            <a:r>
              <a:rPr lang="en-US" dirty="0" smtClean="0"/>
              <a:t>the </a:t>
            </a:r>
            <a:r>
              <a:rPr lang="en-US" dirty="0"/>
              <a:t>first or last sentence of a paragraph, or it can be implied</a:t>
            </a:r>
          </a:p>
        </p:txBody>
      </p:sp>
    </p:spTree>
    <p:extLst>
      <p:ext uri="{BB962C8B-B14F-4D97-AF65-F5344CB8AC3E}">
        <p14:creationId xmlns:p14="http://schemas.microsoft.com/office/powerpoint/2010/main" val="21168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Metaphor</a:t>
            </a:r>
          </a:p>
          <a:p>
            <a:pPr marL="0" indent="0" algn="ctr">
              <a:buNone/>
            </a:pPr>
            <a:r>
              <a:rPr lang="en-US" dirty="0"/>
              <a:t>a figure of speech that compares 2 unlike things without the use of like or as</a:t>
            </a:r>
            <a:br>
              <a:rPr lang="en-US" dirty="0"/>
            </a:br>
            <a:r>
              <a:rPr lang="en-US" dirty="0"/>
              <a:t>Ex. The road was a ribbon of moonlight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Personification</a:t>
            </a:r>
          </a:p>
          <a:p>
            <a:pPr marL="0" indent="0" algn="ctr">
              <a:buNone/>
            </a:pPr>
            <a:r>
              <a:rPr lang="en-US" dirty="0"/>
              <a:t>a figure of speech in which an inanimate object is given human characteristics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42296</TotalTime>
  <Words>1012</Words>
  <Application>Microsoft Office PowerPoint</Application>
  <PresentationFormat>On-screen Show (4:3)</PresentationFormat>
  <Paragraphs>152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PSSA VOCABULARY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PowerPoint Presentation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PowerPoint Presentation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  <vt:lpstr>Word of the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PSSA VOCABULARY</dc:title>
  <dc:creator>cbaby</dc:creator>
  <cp:lastModifiedBy>Celeste Baumgardner</cp:lastModifiedBy>
  <cp:revision>30</cp:revision>
  <dcterms:created xsi:type="dcterms:W3CDTF">2012-12-30T00:59:22Z</dcterms:created>
  <dcterms:modified xsi:type="dcterms:W3CDTF">2014-02-04T19:23:19Z</dcterms:modified>
</cp:coreProperties>
</file>